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1"/>
  </p:notesMasterIdLst>
  <p:handoutMasterIdLst>
    <p:handoutMasterId r:id="rId22"/>
  </p:handoutMasterIdLst>
  <p:sldIdLst>
    <p:sldId id="428" r:id="rId2"/>
    <p:sldId id="336" r:id="rId3"/>
    <p:sldId id="506" r:id="rId4"/>
    <p:sldId id="478" r:id="rId5"/>
    <p:sldId id="507" r:id="rId6"/>
    <p:sldId id="432" r:id="rId7"/>
    <p:sldId id="481" r:id="rId8"/>
    <p:sldId id="470" r:id="rId9"/>
    <p:sldId id="468" r:id="rId10"/>
    <p:sldId id="511" r:id="rId11"/>
    <p:sldId id="388" r:id="rId12"/>
    <p:sldId id="508" r:id="rId13"/>
    <p:sldId id="510" r:id="rId14"/>
    <p:sldId id="498" r:id="rId15"/>
    <p:sldId id="483" r:id="rId16"/>
    <p:sldId id="497" r:id="rId17"/>
    <p:sldId id="496" r:id="rId18"/>
    <p:sldId id="455" r:id="rId19"/>
    <p:sldId id="505" r:id="rId20"/>
  </p:sldIdLst>
  <p:sldSz cx="9144000" cy="5143500" type="screen16x9"/>
  <p:notesSz cx="6616700" cy="9677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ACF21E8-225D-4CAD-A5F6-1261C783174D}">
          <p14:sldIdLst>
            <p14:sldId id="428"/>
            <p14:sldId id="336"/>
            <p14:sldId id="506"/>
            <p14:sldId id="478"/>
            <p14:sldId id="507"/>
            <p14:sldId id="432"/>
            <p14:sldId id="481"/>
            <p14:sldId id="470"/>
            <p14:sldId id="468"/>
            <p14:sldId id="511"/>
            <p14:sldId id="388"/>
            <p14:sldId id="508"/>
            <p14:sldId id="510"/>
            <p14:sldId id="498"/>
            <p14:sldId id="483"/>
            <p14:sldId id="497"/>
            <p14:sldId id="496"/>
          </p14:sldIdLst>
        </p14:section>
        <p14:section name="Раздел без заголовка" id="{4B425D38-F9EA-451C-94F8-314ADC082188}">
          <p14:sldIdLst>
            <p14:sldId id="455"/>
            <p14:sldId id="5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84" userDrawn="1">
          <p15:clr>
            <a:srgbClr val="A4A3A4"/>
          </p15:clr>
        </p15:guide>
        <p15:guide id="2" orient="horz" pos="1847">
          <p15:clr>
            <a:srgbClr val="A4A3A4"/>
          </p15:clr>
        </p15:guide>
        <p15:guide id="3" orient="horz" pos="894" userDrawn="1">
          <p15:clr>
            <a:srgbClr val="A4A3A4"/>
          </p15:clr>
        </p15:guide>
        <p15:guide id="4" orient="horz" pos="1938">
          <p15:clr>
            <a:srgbClr val="A4A3A4"/>
          </p15:clr>
        </p15:guide>
        <p15:guide id="5" pos="1927" userDrawn="1">
          <p15:clr>
            <a:srgbClr val="A4A3A4"/>
          </p15:clr>
        </p15:guide>
        <p15:guide id="6" pos="55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A8"/>
    <a:srgbClr val="FFCCFF"/>
    <a:srgbClr val="143B84"/>
    <a:srgbClr val="4F7ADB"/>
    <a:srgbClr val="00CC66"/>
    <a:srgbClr val="02ACE8"/>
    <a:srgbClr val="194CA7"/>
    <a:srgbClr val="E50083"/>
    <a:srgbClr val="4A81E4"/>
    <a:srgbClr val="414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5051" autoAdjust="0"/>
  </p:normalViewPr>
  <p:slideViewPr>
    <p:cSldViewPr snapToObjects="1">
      <p:cViewPr varScale="1">
        <p:scale>
          <a:sx n="152" d="100"/>
          <a:sy n="152" d="100"/>
        </p:scale>
        <p:origin x="480" y="168"/>
      </p:cViewPr>
      <p:guideLst>
        <p:guide orient="horz" pos="1484"/>
        <p:guide orient="horz" pos="1847"/>
        <p:guide orient="horz" pos="894"/>
        <p:guide orient="horz" pos="1938"/>
        <p:guide pos="1927"/>
        <p:guide pos="5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41267773560094556"/>
          <c:y val="1.7883513351983953E-2"/>
        </c:manualLayout>
      </c:layout>
      <c:overlay val="0"/>
      <c:txPr>
        <a:bodyPr/>
        <a:lstStyle/>
        <a:p>
          <a:pPr>
            <a:defRPr sz="3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20"/>
      <c:rotY val="90"/>
      <c:depthPercent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621164932370849"/>
          <c:y val="4.9283060209102329E-2"/>
          <c:w val="0.86378833562069801"/>
          <c:h val="0.564226656734510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Выбор ОГЭ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690-469D-B6D0-7A1A9F3BB7A6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690-469D-B6D0-7A1A9F3BB7A6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5-8690-469D-B6D0-7A1A9F3BB7A6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8690-469D-B6D0-7A1A9F3BB7A6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8690-469D-B6D0-7A1A9F3BB7A6}"/>
              </c:ext>
            </c:extLst>
          </c:dPt>
          <c:dPt>
            <c:idx val="5"/>
            <c:invertIfNegative val="0"/>
            <c:bubble3D val="0"/>
            <c:spPr>
              <a:solidFill>
                <a:srgbClr val="00FF99"/>
              </a:solidFill>
            </c:spPr>
            <c:extLst>
              <c:ext xmlns:c16="http://schemas.microsoft.com/office/drawing/2014/chart" uri="{C3380CC4-5D6E-409C-BE32-E72D297353CC}">
                <c16:uniqueId val="{0000000B-8690-469D-B6D0-7A1A9F3BB7A6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D-8690-469D-B6D0-7A1A9F3BB7A6}"/>
              </c:ext>
            </c:extLst>
          </c:dPt>
          <c:dPt>
            <c:idx val="7"/>
            <c:invertIfNegative val="0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F-8690-469D-B6D0-7A1A9F3BB7A6}"/>
              </c:ext>
            </c:extLst>
          </c:dPt>
          <c:dPt>
            <c:idx val="8"/>
            <c:invertIfNegative val="0"/>
            <c:bubble3D val="0"/>
            <c:spPr>
              <a:solidFill>
                <a:srgbClr val="0078A8"/>
              </a:solidFill>
            </c:spPr>
            <c:extLst>
              <c:ext xmlns:c16="http://schemas.microsoft.com/office/drawing/2014/chart" uri="{C3380CC4-5D6E-409C-BE32-E72D297353CC}">
                <c16:uniqueId val="{00000010-8690-469D-B6D0-7A1A9F3BB7A6}"/>
              </c:ext>
            </c:extLst>
          </c:dPt>
          <c:dLbls>
            <c:dLbl>
              <c:idx val="0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690-469D-B6D0-7A1A9F3BB7A6}"/>
                </c:ext>
              </c:extLst>
            </c:dLbl>
            <c:dLbl>
              <c:idx val="1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690-469D-B6D0-7A1A9F3BB7A6}"/>
                </c:ext>
              </c:extLst>
            </c:dLbl>
            <c:dLbl>
              <c:idx val="2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690-469D-B6D0-7A1A9F3BB7A6}"/>
                </c:ext>
              </c:extLst>
            </c:dLbl>
            <c:dLbl>
              <c:idx val="3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690-469D-B6D0-7A1A9F3BB7A6}"/>
                </c:ext>
              </c:extLst>
            </c:dLbl>
            <c:dLbl>
              <c:idx val="4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690-469D-B6D0-7A1A9F3BB7A6}"/>
                </c:ext>
              </c:extLst>
            </c:dLbl>
            <c:dLbl>
              <c:idx val="5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690-469D-B6D0-7A1A9F3BB7A6}"/>
                </c:ext>
              </c:extLst>
            </c:dLbl>
            <c:dLbl>
              <c:idx val="6"/>
              <c:layout/>
              <c:numFmt formatCode="General" sourceLinked="0"/>
              <c:spPr>
                <a:noFill/>
                <a:ln w="25356">
                  <a:noFill/>
                </a:ln>
              </c:spPr>
              <c:txPr>
                <a:bodyPr/>
                <a:lstStyle/>
                <a:p>
                  <a:pPr>
                    <a:defRPr sz="2800" b="1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690-469D-B6D0-7A1A9F3BB7A6}"/>
                </c:ext>
              </c:extLst>
            </c:dLbl>
            <c:dLbl>
              <c:idx val="7"/>
              <c:layout>
                <c:manualLayout>
                  <c:x val="-2.9235362329104115E-4"/>
                  <c:y val="-9.2467559213208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256751675191219E-2"/>
                      <c:h val="7.32664810455880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8690-469D-B6D0-7A1A9F3BB7A6}"/>
                </c:ext>
              </c:extLst>
            </c:dLbl>
            <c:dLbl>
              <c:idx val="8"/>
              <c:layout>
                <c:manualLayout>
                  <c:x val="3.0408502313020416E-3"/>
                  <c:y val="-1.5328725730271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690-469D-B6D0-7A1A9F3BB7A6}"/>
                </c:ext>
              </c:extLst>
            </c:dLbl>
            <c:dLbl>
              <c:idx val="9"/>
              <c:layout>
                <c:manualLayout>
                  <c:x val="-1.1149655379670845E-16"/>
                  <c:y val="-2.4270582988453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408502313021533E-2"/>
                      <c:h val="7.71419128197834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F58D-4AB5-9370-04171594AD3A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Математика </c:v>
                </c:pt>
                <c:pt idx="2">
                  <c:v>География</c:v>
                </c:pt>
                <c:pt idx="3">
                  <c:v>Обществознание</c:v>
                </c:pt>
                <c:pt idx="4">
                  <c:v>Биология</c:v>
                </c:pt>
                <c:pt idx="5">
                  <c:v>Информатика</c:v>
                </c:pt>
                <c:pt idx="6">
                  <c:v>Физика</c:v>
                </c:pt>
                <c:pt idx="7">
                  <c:v>Английский язык</c:v>
                </c:pt>
                <c:pt idx="8">
                  <c:v>Литература</c:v>
                </c:pt>
                <c:pt idx="9">
                  <c:v>История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68</c:v>
                </c:pt>
                <c:pt idx="1">
                  <c:v>68</c:v>
                </c:pt>
                <c:pt idx="2">
                  <c:v>51</c:v>
                </c:pt>
                <c:pt idx="3">
                  <c:v>50</c:v>
                </c:pt>
                <c:pt idx="4">
                  <c:v>17</c:v>
                </c:pt>
                <c:pt idx="5">
                  <c:v>6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690-469D-B6D0-7A1A9F3BB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gapDepth val="22"/>
        <c:shape val="box"/>
        <c:axId val="442586624"/>
        <c:axId val="442617856"/>
        <c:axId val="0"/>
      </c:bar3DChart>
      <c:catAx>
        <c:axId val="442586624"/>
        <c:scaling>
          <c:orientation val="minMax"/>
        </c:scaling>
        <c:delete val="0"/>
        <c:axPos val="b"/>
        <c:numFmt formatCode="\О\с\н\о\в\н\о\й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42617856"/>
        <c:crosses val="autoZero"/>
        <c:auto val="1"/>
        <c:lblAlgn val="ctr"/>
        <c:lblOffset val="100"/>
        <c:noMultiLvlLbl val="0"/>
      </c:catAx>
      <c:valAx>
        <c:axId val="442617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42586624"/>
        <c:crosses val="autoZero"/>
        <c:crossBetween val="between"/>
      </c:valAx>
      <c:spPr>
        <a:noFill/>
        <a:ln w="25356">
          <a:noFill/>
        </a:ln>
      </c:spPr>
    </c:plotArea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93747">
          <a:srgbClr val="CDE3EF"/>
        </a:gs>
        <a:gs pos="82086">
          <a:srgbClr val="BFE0EB"/>
        </a:gs>
        <a:gs pos="17000">
          <a:schemeClr val="accent5">
            <a:lumMod val="26000"/>
            <a:lumOff val="74000"/>
            <a:alpha val="62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  <a:effectLst>
      <a:glow>
        <a:schemeClr val="accent1">
          <a:alpha val="66000"/>
        </a:schemeClr>
      </a:glow>
      <a:outerShdw blurRad="50800" dir="4080000" sx="1000" sy="1000" algn="ctr" rotWithShape="0">
        <a:srgbClr val="000000">
          <a:alpha val="43137"/>
        </a:srgbClr>
      </a:outerShdw>
      <a:softEdge rad="0"/>
    </a:effectLst>
    <a:scene3d>
      <a:camera prst="orthographicFront"/>
      <a:lightRig rig="threePt" dir="t"/>
    </a:scene3d>
    <a:sp3d>
      <a:bevelT w="69850" h="69850"/>
      <a:bevelB w="69850" h="69850"/>
    </a:sp3d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49798-F8EC-401A-9B72-EFE14D56B264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AF33D2E2-B6E9-48EC-BCFA-0152B9C0414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ОГЭ - математика, русский язык  </a:t>
          </a: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+2 предмета по выбору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5C1F5-417A-4A7F-9668-8EB52FF9A5CC}" type="parTrans" cxnId="{BA2B6AD9-B636-413D-9411-D7E35F081219}">
      <dgm:prSet/>
      <dgm:spPr/>
      <dgm:t>
        <a:bodyPr/>
        <a:lstStyle/>
        <a:p>
          <a:endParaRPr lang="ru-RU"/>
        </a:p>
      </dgm:t>
    </dgm:pt>
    <dgm:pt modelId="{24D49F12-F2C0-4C5B-A12E-EFECBCBB5EE9}" type="sibTrans" cxnId="{BA2B6AD9-B636-413D-9411-D7E35F081219}">
      <dgm:prSet/>
      <dgm:spPr/>
      <dgm:t>
        <a:bodyPr/>
        <a:lstStyle/>
        <a:p>
          <a:endParaRPr lang="ru-RU"/>
        </a:p>
      </dgm:t>
    </dgm:pt>
    <dgm:pt modelId="{37CCDFD4-8011-4C34-84DC-9CD51DF905CD}" type="pres">
      <dgm:prSet presAssocID="{79C49798-F8EC-401A-9B72-EFE14D56B264}" presName="CompostProcess" presStyleCnt="0">
        <dgm:presLayoutVars>
          <dgm:dir/>
          <dgm:resizeHandles val="exact"/>
        </dgm:presLayoutVars>
      </dgm:prSet>
      <dgm:spPr/>
    </dgm:pt>
    <dgm:pt modelId="{0ACFFD27-E787-4D88-AD21-0A9341107F10}" type="pres">
      <dgm:prSet presAssocID="{79C49798-F8EC-401A-9B72-EFE14D56B264}" presName="arrow" presStyleLbl="bgShp" presStyleIdx="0" presStyleCnt="1" custLinFactNeighborX="297" custLinFactNeighborY="-744"/>
      <dgm:spPr/>
    </dgm:pt>
    <dgm:pt modelId="{1E809BCC-3A6E-44A1-AC94-9F548A9410F5}" type="pres">
      <dgm:prSet presAssocID="{79C49798-F8EC-401A-9B72-EFE14D56B264}" presName="linearProcess" presStyleCnt="0"/>
      <dgm:spPr/>
    </dgm:pt>
    <dgm:pt modelId="{03262375-66FA-4A5A-A79E-AB75AC839676}" type="pres">
      <dgm:prSet presAssocID="{AF33D2E2-B6E9-48EC-BCFA-0152B9C0414C}" presName="textNode" presStyleLbl="node1" presStyleIdx="0" presStyleCnt="1" custScaleY="88387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2B6AD9-B636-413D-9411-D7E35F081219}" srcId="{79C49798-F8EC-401A-9B72-EFE14D56B264}" destId="{AF33D2E2-B6E9-48EC-BCFA-0152B9C0414C}" srcOrd="0" destOrd="0" parTransId="{2E75C1F5-417A-4A7F-9668-8EB52FF9A5CC}" sibTransId="{24D49F12-F2C0-4C5B-A12E-EFECBCBB5EE9}"/>
    <dgm:cxn modelId="{93AFEC6D-F4C1-4AE1-BDD8-BC10DC0216E5}" type="presOf" srcId="{79C49798-F8EC-401A-9B72-EFE14D56B264}" destId="{37CCDFD4-8011-4C34-84DC-9CD51DF905CD}" srcOrd="0" destOrd="0" presId="urn:microsoft.com/office/officeart/2005/8/layout/hProcess9"/>
    <dgm:cxn modelId="{0150A519-03EC-482B-98B0-36C2302B97C6}" type="presOf" srcId="{AF33D2E2-B6E9-48EC-BCFA-0152B9C0414C}" destId="{03262375-66FA-4A5A-A79E-AB75AC839676}" srcOrd="0" destOrd="0" presId="urn:microsoft.com/office/officeart/2005/8/layout/hProcess9"/>
    <dgm:cxn modelId="{33A86B92-0F12-4D2F-80FE-687FF688AC6C}" type="presParOf" srcId="{37CCDFD4-8011-4C34-84DC-9CD51DF905CD}" destId="{0ACFFD27-E787-4D88-AD21-0A9341107F10}" srcOrd="0" destOrd="0" presId="urn:microsoft.com/office/officeart/2005/8/layout/hProcess9"/>
    <dgm:cxn modelId="{814DA6DE-501C-4FAC-ABB7-F6BD07D55AC4}" type="presParOf" srcId="{37CCDFD4-8011-4C34-84DC-9CD51DF905CD}" destId="{1E809BCC-3A6E-44A1-AC94-9F548A9410F5}" srcOrd="1" destOrd="0" presId="urn:microsoft.com/office/officeart/2005/8/layout/hProcess9"/>
    <dgm:cxn modelId="{01FDBCD1-2A31-40DC-92EA-F5252987D9AC}" type="presParOf" srcId="{1E809BCC-3A6E-44A1-AC94-9F548A9410F5}" destId="{03262375-66FA-4A5A-A79E-AB75AC83967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FFD27-E787-4D88-AD21-0A9341107F10}">
      <dsp:nvSpPr>
        <dsp:cNvPr id="0" name=""/>
        <dsp:cNvSpPr/>
      </dsp:nvSpPr>
      <dsp:spPr>
        <a:xfrm>
          <a:off x="413096" y="0"/>
          <a:ext cx="4529303" cy="39602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262375-66FA-4A5A-A79E-AB75AC839676}">
      <dsp:nvSpPr>
        <dsp:cNvPr id="0" name=""/>
        <dsp:cNvSpPr/>
      </dsp:nvSpPr>
      <dsp:spPr>
        <a:xfrm>
          <a:off x="0" y="1290928"/>
          <a:ext cx="5328591" cy="140014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ОГЭ - математика, русский язык 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+2 предмета по выбору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349" y="1359277"/>
        <a:ext cx="5191893" cy="1263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47932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2C7F6-92CC-4B1B-9595-A21F162E8585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47932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E26E8-903C-456C-8EE2-544CDD43D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283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47932" y="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5D1EF-77EA-4749-BAB3-C7292E4C7162}" type="datetimeFigureOut">
              <a:rPr lang="ru-RU" smtClean="0"/>
              <a:pPr/>
              <a:t>31.01.2025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25488"/>
            <a:ext cx="6451600" cy="3629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1670" y="4596765"/>
            <a:ext cx="5293360" cy="4354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47932" y="9191850"/>
            <a:ext cx="2867237" cy="4838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4B4A9-BDB9-4DC5-BE7E-756D0329E3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98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3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14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ea typeface="ＭＳ Ｐゴシック" pitchFamily="34" charset="-128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5302AB-7A08-440A-8DD5-DB23102E2357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246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ea typeface="ＭＳ Ｐゴシック" pitchFamily="34" charset="-128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5302AB-7A08-440A-8DD5-DB23102E2357}" type="slidenum">
              <a:rPr lang="ru-RU" altLang="ru-RU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257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25488"/>
            <a:ext cx="6451600" cy="362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8D570C-A26A-48BC-99ED-927CB009A2F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46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Итоговое собеседование направлено на проверку коммуникативной компетенции обучающихся IX классов — умения создавать монологические высказывания на разные темы, принимать участие в диалоге, выразительно читать текст вслух, пересказывать текст с привлечением дополнительной информации.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4B4A9-BDB9-4DC5-BE7E-756D0329E39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11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altLang="ru-RU" dirty="0"/>
              <a:t>Школа не может подготовить</a:t>
            </a:r>
            <a:r>
              <a:rPr lang="ru-RU" altLang="ru-RU" baseline="0" dirty="0"/>
              <a:t> выпускника к экзамену против его желания и без его участия!</a:t>
            </a:r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74A97D-04DC-4F28-8957-491A914940F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844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A37E0-B82D-449F-BF9C-FE0CF28D43C2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8CF38-1FA7-4FAC-960E-0A0D71081D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85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90A6-6666-44F9-94E1-F52821E9D4B7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BC288-2C15-45DE-882E-160EA34E3F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33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5F422-E6A7-439F-A824-EEF54DD94BFD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F4FB-4C49-4B28-BB1F-A42564CC5C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279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FF6A-E2EB-4907-BC21-788161871314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1AE36-A3E5-4BE6-B5CF-BC88A7C7B8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100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1ED4-1D5C-488F-B268-9D689F743771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86185-0CBC-4DAF-AAAB-6CB0762D30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38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704D7-1E28-473D-99EA-E94A5C24B5C6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FFD52-8952-4FD3-9818-2086EFF19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69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D3246-3106-4FCC-8F94-349A6B969AA1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C05FD-A133-4225-A439-7D824B3CAD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11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B9121-08AE-4FD4-995B-52746093360C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86CCC-28E4-49A4-AC76-1C8531C4E8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729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DC493-1F5F-4E9F-A6B8-334C055E19FC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D4F35-E50B-46FD-86C7-180B9A20CD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801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40A06-3656-4F7F-9D98-5E5C42425703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B5DE0-142E-4E85-AE1D-94582876C8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158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7FD90-B023-47EB-B2EF-49450C50BCEB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2A1F-7830-4BDA-8090-6673984DDD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8510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Projects\!MINOBR\Презентация 16х9 департамент\Background\ДО_Presentation_16x9-05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-1523"/>
            <a:ext cx="9138582" cy="514502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 userDrawn="1"/>
        </p:nvSpPr>
        <p:spPr>
          <a:xfrm>
            <a:off x="0" y="714362"/>
            <a:ext cx="9144000" cy="2571768"/>
          </a:xfrm>
          <a:prstGeom prst="rect">
            <a:avLst/>
          </a:prstGeom>
          <a:solidFill>
            <a:srgbClr val="4A81E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71472" y="714362"/>
            <a:ext cx="1038226" cy="328614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09904" y="4786328"/>
            <a:ext cx="2133600" cy="273844"/>
          </a:xfrm>
        </p:spPr>
        <p:txBody>
          <a:bodyPr/>
          <a:lstStyle/>
          <a:p>
            <a:fld id="{575B1753-BCE6-4B08-BB6E-16EF51597E12}" type="datetime1">
              <a:rPr lang="ru-RU" smtClean="0"/>
              <a:pPr/>
              <a:t>31.01.2025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03550" y="-18"/>
            <a:ext cx="3640152" cy="693438"/>
          </a:xfrm>
        </p:spPr>
        <p:txBody>
          <a:bodyPr/>
          <a:lstStyle/>
          <a:p>
            <a:r>
              <a:rPr lang="ru-RU" dirty="0"/>
              <a:t>ОБРАЗЕЦ КОЛОНТИТУЛА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69656"/>
            <a:ext cx="2233642" cy="273844"/>
          </a:xfrm>
        </p:spPr>
        <p:txBody>
          <a:bodyPr/>
          <a:lstStyle/>
          <a:p>
            <a:fld id="{C298679E-82F6-4E54-AA78-2A3A47ECD14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Picture 3" descr="Z:\Elements\Logo\Gerby\Moscow\g14_moscow_colorVolume_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995" y="857238"/>
            <a:ext cx="621440" cy="739514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995" y="1753703"/>
            <a:ext cx="635058" cy="10190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 userDrawn="1"/>
        </p:nvSpPr>
        <p:spPr>
          <a:xfrm>
            <a:off x="0" y="3286130"/>
            <a:ext cx="9144000" cy="346718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003550" y="857238"/>
            <a:ext cx="4714908" cy="2433651"/>
          </a:xfrm>
        </p:spPr>
        <p:txBody>
          <a:bodyPr anchor="b"/>
          <a:lstStyle>
            <a:lvl1pPr algn="l">
              <a:lnSpc>
                <a:spcPts val="4200"/>
              </a:lnSpc>
              <a:tabLst/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-36512" y="675062"/>
            <a:ext cx="9180512" cy="0"/>
          </a:xfrm>
          <a:prstGeom prst="line">
            <a:avLst/>
          </a:prstGeom>
          <a:ln w="38100" cmpd="sng">
            <a:solidFill>
              <a:schemeClr val="tx2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Нижний колонтитул 4"/>
          <p:cNvSpPr txBox="1">
            <a:spLocks/>
          </p:cNvSpPr>
          <p:nvPr userDrawn="1"/>
        </p:nvSpPr>
        <p:spPr>
          <a:xfrm>
            <a:off x="6715140" y="-18"/>
            <a:ext cx="2214578" cy="571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129090, г.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Москва, 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ул.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Большая Спасская,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д.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15, стр.</a:t>
            </a:r>
            <a:r>
              <a:rPr lang="en-US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ru-RU" sz="9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ea typeface="+mn-ea"/>
                <a:cs typeface="+mn-cs"/>
              </a:rPr>
              <a:t>1, 4</a:t>
            </a:r>
            <a:endParaRPr lang="en-US" sz="900" b="0" i="0" kern="1200" dirty="0">
              <a:solidFill>
                <a:schemeClr val="tx1">
                  <a:lumMod val="50000"/>
                  <a:lumOff val="50000"/>
                </a:schemeClr>
              </a:solidFill>
              <a:latin typeface="Trebuchet MS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www.dogm.mos.ru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792">
              <a:schemeClr val="accent1">
                <a:lumMod val="20000"/>
                <a:lumOff val="80000"/>
              </a:scheme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5">
                <a:lumMod val="20000"/>
                <a:lumOff val="80000"/>
              </a:schemeClr>
            </a:gs>
            <a:gs pos="83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ED784C-94E0-47FE-BAC8-B8236C50A1A8}" type="datetime1">
              <a:rPr lang="ru-RU"/>
              <a:pPr>
                <a:defRPr/>
              </a:pPr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0D53E70-1525-4268-9E77-8C86701F9B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59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679" r:id="rId12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1301373572#7DC0K7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4ege.ru/index.php?do=download&amp;id=28174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5486"/>
            <a:ext cx="8229600" cy="43305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ГОСУДАРСТВЕННАЯ ИТОГОВАЯ АТТЕСТАЦИЯ </a:t>
            </a:r>
            <a:r>
              <a:rPr lang="ru-RU" sz="4000" b="1" dirty="0" smtClean="0">
                <a:solidFill>
                  <a:srgbClr val="FF0000"/>
                </a:solidFill>
              </a:rPr>
              <a:t>2025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143B84"/>
                </a:solidFill>
              </a:rPr>
              <a:t>Ознакомление с Порядком проведения ГИА-9.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7645" y="2835979"/>
            <a:ext cx="1872208" cy="169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021" y="1347614"/>
            <a:ext cx="2915784" cy="177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27" y="41151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</a:t>
            </a:r>
            <a:r>
              <a:rPr lang="ru-RU" sz="20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ормативно-правовые документы, регламентирующие проведение </a:t>
            </a:r>
            <a:r>
              <a:rPr 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ГИА</a:t>
            </a: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31298" y="3435846"/>
            <a:ext cx="3761892" cy="13501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29.12.2012 N 273-ФЗ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образовании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8942" y="1347183"/>
            <a:ext cx="2610348" cy="17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01964" y="3449216"/>
            <a:ext cx="4680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Постановление Правительства РФ о формировании и ведении </a:t>
            </a:r>
          </a:p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ФИС ГИА и приема и РИС ГИА  от 31.08.2013 № 755</a:t>
            </a:r>
          </a:p>
        </p:txBody>
      </p:sp>
    </p:spTree>
    <p:extLst>
      <p:ext uri="{BB962C8B-B14F-4D97-AF65-F5344CB8AC3E}">
        <p14:creationId xmlns:p14="http://schemas.microsoft.com/office/powerpoint/2010/main" val="3489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804387-3B2D-85F5-6395-3DCC4005CC61}"/>
              </a:ext>
            </a:extLst>
          </p:cNvPr>
          <p:cNvSpPr txBox="1"/>
          <p:nvPr/>
        </p:nvSpPr>
        <p:spPr>
          <a:xfrm>
            <a:off x="1385646" y="465516"/>
            <a:ext cx="63727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200" dirty="0">
                <a:latin typeface="Arial" panose="020B0604020202020204" pitchFamily="34" charset="0"/>
              </a:rPr>
              <a:t>Приказ министерства просвещения Российской Федерации, федеральной службы по надзору в сфере образования и науки от </a:t>
            </a:r>
            <a:r>
              <a:rPr lang="ru-RU" sz="1200" dirty="0" smtClean="0">
                <a:latin typeface="Arial" panose="020B0604020202020204" pitchFamily="34" charset="0"/>
              </a:rPr>
              <a:t>4 апреля 2023 года</a:t>
            </a:r>
            <a:endParaRPr lang="ru-RU" sz="1200" dirty="0">
              <a:latin typeface="Arial" panose="020B0604020202020204" pitchFamily="34" charset="0"/>
            </a:endParaRPr>
          </a:p>
          <a:p>
            <a:pPr algn="ctr" fontAlgn="base"/>
            <a:r>
              <a:rPr lang="ru-RU" sz="1200" dirty="0">
                <a:latin typeface="Arial" panose="020B0604020202020204" pitchFamily="34" charset="0"/>
              </a:rPr>
              <a:t> </a:t>
            </a:r>
            <a:r>
              <a:rPr lang="ru-RU" sz="1200" b="1" dirty="0">
                <a:latin typeface="Arial" panose="020B0604020202020204" pitchFamily="34" charset="0"/>
              </a:rPr>
              <a:t> «Об утверждении Порядка проведения государственной итоговой аттестации по образовательным программам основного общего образования»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3BEAF-BEEC-26B0-F2B4-6F4E1F908226}"/>
              </a:ext>
            </a:extLst>
          </p:cNvPr>
          <p:cNvSpPr/>
          <p:nvPr/>
        </p:nvSpPr>
        <p:spPr>
          <a:xfrm>
            <a:off x="3491880" y="6465"/>
            <a:ext cx="2268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ГИА -9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32550" t="15108" r="31053" b="6501"/>
          <a:stretch/>
        </p:blipFill>
        <p:spPr bwMode="auto">
          <a:xfrm>
            <a:off x="2627784" y="1347614"/>
            <a:ext cx="2952328" cy="3688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471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168" y="1117355"/>
            <a:ext cx="8764312" cy="3693319"/>
          </a:xfrm>
          <a:prstGeom prst="rect">
            <a:avLst/>
          </a:prstGeom>
          <a:ln w="0" cmpd="thickThin">
            <a:solidFill>
              <a:srgbClr val="143B84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ГИА-9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итогового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Единое расписание и продолжительность проведения ОГЭ по каждому предмету 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8168" y="267494"/>
            <a:ext cx="847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тверждены </a:t>
            </a:r>
            <a:r>
              <a:rPr lang="ru-RU" sz="4000" b="1" cap="all" spc="-100" dirty="0" err="1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</a:t>
            </a:r>
            <a:r>
              <a:rPr lang="ru-RU" sz="3200" b="1" cap="all" spc="-100" dirty="0" err="1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инпросвещения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РФ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ru-RU" sz="3200" b="1" cap="all" spc="-100" dirty="0">
              <a:solidFill>
                <a:srgbClr val="00A6EB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992421-CA32-D309-ACE3-6B951C318F95}"/>
              </a:ext>
            </a:extLst>
          </p:cNvPr>
          <p:cNvSpPr txBox="1"/>
          <p:nvPr/>
        </p:nvSpPr>
        <p:spPr>
          <a:xfrm>
            <a:off x="6752904" y="2541434"/>
            <a:ext cx="22875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9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1358643" y="234871"/>
            <a:ext cx="653472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E867-1CAC-C67D-0FA6-0EB336029CB4}"/>
              </a:ext>
            </a:extLst>
          </p:cNvPr>
          <p:cNvSpPr txBox="1"/>
          <p:nvPr/>
        </p:nvSpPr>
        <p:spPr>
          <a:xfrm>
            <a:off x="1358643" y="234872"/>
            <a:ext cx="653472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sz="1350" b="1" dirty="0">
                <a:solidFill>
                  <a:srgbClr val="444444"/>
                </a:solidFill>
                <a:latin typeface="Arial" panose="020B0604020202020204" pitchFamily="34" charset="0"/>
              </a:rPr>
              <a:t>II. Формы проведения ГИА и участники ГИА</a:t>
            </a:r>
            <a:endParaRPr lang="ru-RU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44B06-F896-84C0-A838-CE5C3F712B4C}"/>
              </a:ext>
            </a:extLst>
          </p:cNvPr>
          <p:cNvSpPr txBox="1"/>
          <p:nvPr/>
        </p:nvSpPr>
        <p:spPr>
          <a:xfrm>
            <a:off x="1398904" y="951570"/>
            <a:ext cx="645420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7. К ГИА </a:t>
            </a:r>
            <a:r>
              <a:rPr lang="ru-RU" sz="2100" dirty="0">
                <a:solidFill>
                  <a:srgbClr val="FF0000"/>
                </a:solidFill>
                <a:latin typeface="Arial" panose="020B0604020202020204" pitchFamily="34" charset="0"/>
              </a:rPr>
              <a:t>допускаются</a:t>
            </a:r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 лица, указанные в </a:t>
            </a:r>
            <a:r>
              <a:rPr lang="ru-RU" sz="2100" u="sng" dirty="0"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экстернов):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не имеющие академической задолженности,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в полном объеме выполнившие учебный план или индивидуальный учебный план (имеющие годовые отметки по всем учебным предметам учебного плана за IX класс не ниже удовлетворительных),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rgbClr val="444444"/>
                </a:solidFill>
                <a:latin typeface="Arial" panose="020B0604020202020204" pitchFamily="34" charset="0"/>
              </a:rPr>
              <a:t>а также имеющие результат "зачет" за итоговое собеседование по русскому языку.</a:t>
            </a:r>
            <a:endParaRPr lang="ru-RU" sz="21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9D2AD-54F6-E17D-34A5-5B2F8C99BDA1}"/>
              </a:ext>
            </a:extLst>
          </p:cNvPr>
          <p:cNvSpPr txBox="1"/>
          <p:nvPr/>
        </p:nvSpPr>
        <p:spPr>
          <a:xfrm>
            <a:off x="4855724" y="106321"/>
            <a:ext cx="367240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50" b="1" dirty="0">
                <a:solidFill>
                  <a:srgbClr val="FF0000"/>
                </a:solidFill>
              </a:rPr>
              <a:t>ДОПУСК К ЭКЗАМЕНАМ</a:t>
            </a:r>
          </a:p>
        </p:txBody>
      </p:sp>
    </p:spTree>
    <p:extLst>
      <p:ext uri="{BB962C8B-B14F-4D97-AF65-F5344CB8AC3E}">
        <p14:creationId xmlns:p14="http://schemas.microsoft.com/office/powerpoint/2010/main" val="1920366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055531" y="123478"/>
            <a:ext cx="3032938" cy="976125"/>
          </a:xfrm>
          <a:prstGeom prst="roundRect">
            <a:avLst>
              <a:gd name="adj" fmla="val 46536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ЧАСТНИКИ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750" y="1545432"/>
            <a:ext cx="8064500" cy="195570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классов </a:t>
            </a:r>
            <a:endParaRPr lang="ru-R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имеющие академической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выполнившие учебный план в полном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объеме;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«зачет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по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собеседованию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4413052" y="1168821"/>
            <a:ext cx="317897" cy="385762"/>
          </a:xfrm>
          <a:prstGeom prst="rightArrow">
            <a:avLst/>
          </a:prstGeom>
          <a:solidFill>
            <a:srgbClr val="A3D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04" y="3827343"/>
            <a:ext cx="8928992" cy="119557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К ЭКЗАМЕНАМ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4413052" y="3475513"/>
            <a:ext cx="317897" cy="385763"/>
          </a:xfrm>
          <a:prstGeom prst="rightArrow">
            <a:avLst/>
          </a:prstGeom>
          <a:solidFill>
            <a:srgbClr val="A3D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1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5235"/>
            <a:ext cx="8856984" cy="857250"/>
          </a:xfrm>
        </p:spPr>
        <p:txBody>
          <a:bodyPr>
            <a:normAutofit/>
          </a:bodyPr>
          <a:lstStyle/>
          <a:p>
            <a:r>
              <a:rPr lang="ru-RU" sz="32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32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на участие в  ГИА</a:t>
            </a:r>
            <a:endParaRPr lang="ru-RU" sz="3200" b="1" cap="all" spc="-100" dirty="0">
              <a:solidFill>
                <a:srgbClr val="00A6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4654" y="1278859"/>
            <a:ext cx="8532439" cy="33944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2-х заявлений: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итоговое собеседование (до 1 февраля 2025 г.);</a:t>
            </a:r>
          </a:p>
          <a:p>
            <a:pPr marL="0" indent="0" algn="ctr"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сдачу ОГЭ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 1 марта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7363" y="-159391"/>
            <a:ext cx="8407028" cy="1107996"/>
          </a:xfrm>
          <a:noFill/>
        </p:spPr>
        <p:txBody>
          <a:bodyPr wrap="square" rtlCol="0">
            <a:spAutoFit/>
          </a:bodyPr>
          <a:lstStyle/>
          <a:p>
            <a:r>
              <a:rPr lang="ru-RU" sz="66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ГИА-9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763689" y="1965184"/>
            <a:ext cx="5544615" cy="1045732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Обязательные предметы: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русский язык и математика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+ 2 предмета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399773" y="4425658"/>
            <a:ext cx="7917141" cy="632066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Участники с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ОВЗ (заключение ЦПМПК)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имеют право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выбора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ОГЭ или ГВЭ (2 экзамена)</a:t>
            </a:r>
          </a:p>
        </p:txBody>
      </p:sp>
      <p:pic>
        <p:nvPicPr>
          <p:cNvPr id="13" name="Picture 2" descr="3D White инвалида бизнес с ноутбуком на ногах, работая с напарником 3D изображение изолированных белом фоне Фотография, картин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" y="4427204"/>
            <a:ext cx="686990" cy="63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74A9044-A3CB-4ADA-B236-E880128F1815}"/>
              </a:ext>
            </a:extLst>
          </p:cNvPr>
          <p:cNvSpPr/>
          <p:nvPr/>
        </p:nvSpPr>
        <p:spPr>
          <a:xfrm>
            <a:off x="1763689" y="3057924"/>
            <a:ext cx="5544615" cy="1295709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 1 марта  возможно внести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изменения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Не создавать новое заявление, а вносить изменение в имеющееся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9042EE-E629-4DF2-88C0-C01771346F48}"/>
              </a:ext>
            </a:extLst>
          </p:cNvPr>
          <p:cNvSpPr txBox="1"/>
          <p:nvPr/>
        </p:nvSpPr>
        <p:spPr>
          <a:xfrm>
            <a:off x="483591" y="887966"/>
            <a:ext cx="7904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- 4 экзамена;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оценивание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5-ти бальной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шкале;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2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A23A9A-C647-42A2-95DD-E657A0246971}"/>
              </a:ext>
            </a:extLst>
          </p:cNvPr>
          <p:cNvSpPr txBox="1"/>
          <p:nvPr/>
        </p:nvSpPr>
        <p:spPr>
          <a:xfrm>
            <a:off x="89738" y="275866"/>
            <a:ext cx="89467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cap="all" spc="-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к ОГЭ (ГВЭ) – итоговое собеседование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603" y="1223195"/>
            <a:ext cx="3491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07504" y="1944387"/>
            <a:ext cx="2896046" cy="1872694"/>
          </a:xfrm>
          <a:prstGeom prst="downArrow">
            <a:avLst>
              <a:gd name="adj1" fmla="val 6044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по уважительной причине; «незачет»; удаление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8650" y="3817081"/>
            <a:ext cx="2762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5425" y="4371950"/>
            <a:ext cx="2900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апреля 2025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1365548" y="4227736"/>
            <a:ext cx="249902" cy="2152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95936" y="3579862"/>
            <a:ext cx="5040560" cy="1477862"/>
          </a:xfrm>
          <a:prstGeom prst="rect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Участники с ОВЗ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(справка, заключение 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ТПМПК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особые условия; продолжительность +30 минут </a:t>
            </a:r>
          </a:p>
        </p:txBody>
      </p:sp>
      <p:sp>
        <p:nvSpPr>
          <p:cNvPr id="16" name="AutoShape 2" descr="https://static.tildacdn.com/tild3836-3238-4661-b862-306135323337/fipi-logo-or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1767845"/>
            <a:ext cx="570853" cy="8155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176237" y="1314560"/>
            <a:ext cx="4544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https://fipi.ru/itogovoye-sobesedovaniye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3808" y="2175597"/>
            <a:ext cx="1459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</a:t>
            </a:r>
          </a:p>
        </p:txBody>
      </p:sp>
      <p:pic>
        <p:nvPicPr>
          <p:cNvPr id="1026" name="Picture 2" descr="https://storage.myseldon.com/news-pict-83/830642605EFA42A7E4AB0039966184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261" y="1735104"/>
            <a:ext cx="2904204" cy="156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dnevnikmastera.ru/sites/default/files/styles/780w/public/photoart/kak_narisovat_chasy_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53084"/>
            <a:ext cx="864096" cy="9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6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1358643" y="234871"/>
            <a:ext cx="653472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683568" y="234872"/>
            <a:ext cx="720980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ru-RU" sz="1350" b="1" dirty="0">
                <a:solidFill>
                  <a:srgbClr val="444444"/>
                </a:solidFill>
                <a:latin typeface="Arial" panose="020B0604020202020204" pitchFamily="34" charset="0"/>
              </a:rPr>
              <a:t>III. Итоговое собеседование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AFB4E-CE9B-AD1D-5354-6F67DAD2CC93}"/>
              </a:ext>
            </a:extLst>
          </p:cNvPr>
          <p:cNvSpPr txBox="1"/>
          <p:nvPr/>
        </p:nvSpPr>
        <p:spPr>
          <a:xfrm>
            <a:off x="323529" y="925020"/>
            <a:ext cx="75563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18. Итоговое собеседование проводится для лиц, указанных в </a:t>
            </a:r>
            <a:r>
              <a:rPr lang="ru-RU" u="sng" dirty="0"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во вторую среду февраля </a:t>
            </a:r>
            <a:r>
              <a:rPr lang="ru-RU" dirty="0">
                <a:solidFill>
                  <a:srgbClr val="444444"/>
                </a:solidFill>
                <a:latin typeface="Arial" panose="020B0604020202020204" pitchFamily="34" charset="0"/>
              </a:rPr>
              <a:t>(далее - основная дата проведения итогового </a:t>
            </a:r>
            <a:r>
              <a:rPr lang="ru-RU" dirty="0" smtClean="0">
                <a:solidFill>
                  <a:srgbClr val="444444"/>
                </a:solidFill>
                <a:latin typeface="Arial" panose="020B0604020202020204" pitchFamily="34" charset="0"/>
              </a:rPr>
              <a:t>собеседования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12  февраля</a:t>
            </a:r>
            <a:r>
              <a:rPr lang="ru-RU" dirty="0" smtClean="0">
                <a:solidFill>
                  <a:srgbClr val="444444"/>
                </a:solidFill>
                <a:latin typeface="Arial" panose="020B0604020202020204" pitchFamily="34" charset="0"/>
              </a:rPr>
              <a:t>).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A77C2-F64C-A42D-0825-B7271F91351C}"/>
              </a:ext>
            </a:extLst>
          </p:cNvPr>
          <p:cNvSpPr txBox="1"/>
          <p:nvPr/>
        </p:nvSpPr>
        <p:spPr>
          <a:xfrm>
            <a:off x="467544" y="2898637"/>
            <a:ext cx="7992887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19. </a:t>
            </a:r>
            <a:r>
              <a:rPr lang="ru-RU" sz="1350" dirty="0">
                <a:solidFill>
                  <a:srgbClr val="FF0000"/>
                </a:solidFill>
                <a:latin typeface="Arial" panose="020B0604020202020204" pitchFamily="34" charset="0"/>
              </a:rPr>
              <a:t>Заявления</a:t>
            </a:r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 об участии в итоговом собеседовании подаются </a:t>
            </a:r>
            <a:r>
              <a:rPr lang="ru-RU" sz="1350" dirty="0">
                <a:solidFill>
                  <a:srgbClr val="FF0000"/>
                </a:solidFill>
                <a:latin typeface="Arial" panose="020B0604020202020204" pitchFamily="34" charset="0"/>
              </a:rPr>
              <a:t>не позднее чем за две недели до начала</a:t>
            </a:r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 проведения итогового собеседования:</a:t>
            </a:r>
            <a:b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sz="135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fontAlgn="base"/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1) лицами, указанными в </a:t>
            </a:r>
            <a:r>
              <a:rPr lang="ru-RU" sz="1350" u="sng" dirty="0">
                <a:solidFill>
                  <a:srgbClr val="444444"/>
                </a:solidFill>
                <a:latin typeface="Arial" panose="020B0604020202020204" pitchFamily="34" charset="0"/>
                <a:hlinkClick r:id="rId2"/>
              </a:rPr>
              <a:t>пункте 6 Порядка</a:t>
            </a:r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 (за исключением экстернов), - в образовательные организации, в которых указанные лица осваивают образовательные программы основного общего образования;</a:t>
            </a:r>
            <a:b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</a:br>
            <a:r>
              <a:rPr lang="ru-RU" sz="1350" dirty="0">
                <a:solidFill>
                  <a:srgbClr val="444444"/>
                </a:solidFill>
                <a:latin typeface="Arial" panose="020B0604020202020204" pitchFamily="34" charset="0"/>
              </a:rPr>
              <a:t>2) экстернами - в образовательные организации, выбранные экстернами для прохождения ГИА.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ABB2C-C7C8-A7A8-3B30-ADA19128DC73}"/>
              </a:ext>
            </a:extLst>
          </p:cNvPr>
          <p:cNvSpPr txBox="1"/>
          <p:nvPr/>
        </p:nvSpPr>
        <p:spPr>
          <a:xfrm>
            <a:off x="179512" y="2102265"/>
            <a:ext cx="7632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даты: во вторую рабочую среду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марта (12 марта)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третий понедельник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( 21 апреля)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29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5660"/>
            <a:ext cx="7128792" cy="757130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ru-RU" sz="24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специализированных условий  </a:t>
            </a:r>
            <a:r>
              <a:rPr lang="ru-RU" sz="2400" b="1" cap="all" spc="-100" dirty="0" smtClean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59724"/>
            <a:ext cx="8424936" cy="3916282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Создание ППЭ на дому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Отдельные аудитории 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Ассистенты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Звукоусиливающая аппаратура как коллективного, так и индивидуального пользования (для глухих и слабослышащих участников ГИА)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Компьютер со специализированным ПО или  оборудованием для копирования в увеличенном размере (для слепых и слабовидящих участников ГИА)</a:t>
            </a:r>
          </a:p>
          <a:p>
            <a:pPr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Компьютер со специализированным программным обеспечением (для участников ГИА с нарушением опорно-двигательного аппарата)</a:t>
            </a:r>
          </a:p>
        </p:txBody>
      </p:sp>
    </p:spTree>
    <p:extLst>
      <p:ext uri="{BB962C8B-B14F-4D97-AF65-F5344CB8AC3E}">
        <p14:creationId xmlns:p14="http://schemas.microsoft.com/office/powerpoint/2010/main" val="35683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701A34-54EB-F2D4-FB48-190C97EE1755}"/>
              </a:ext>
            </a:extLst>
          </p:cNvPr>
          <p:cNvSpPr txBox="1"/>
          <p:nvPr/>
        </p:nvSpPr>
        <p:spPr>
          <a:xfrm>
            <a:off x="1358643" y="234871"/>
            <a:ext cx="653472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</a:t>
            </a:r>
            <a:endParaRPr lang="ru-RU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00351-AC8D-6B32-AFEA-C7BDCB045967}"/>
              </a:ext>
            </a:extLst>
          </p:cNvPr>
          <p:cNvSpPr txBox="1"/>
          <p:nvPr/>
        </p:nvSpPr>
        <p:spPr>
          <a:xfrm>
            <a:off x="755576" y="185379"/>
            <a:ext cx="653472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22272F"/>
                </a:solidFill>
                <a:latin typeface="PT Serif" panose="020A0603040505020204" pitchFamily="18" charset="-52"/>
              </a:rPr>
              <a:t>ГИА-9 </a:t>
            </a:r>
          </a:p>
          <a:p>
            <a:r>
              <a:rPr lang="en-US" sz="1350" b="1" dirty="0">
                <a:solidFill>
                  <a:srgbClr val="444444"/>
                </a:solidFill>
                <a:latin typeface="Arial" panose="020B0604020202020204" pitchFamily="34" charset="0"/>
              </a:rPr>
              <a:t>IV. </a:t>
            </a:r>
            <a:r>
              <a:rPr lang="ru-RU" sz="1350" b="1" dirty="0">
                <a:solidFill>
                  <a:srgbClr val="444444"/>
                </a:solidFill>
                <a:latin typeface="Arial" panose="020B0604020202020204" pitchFamily="34" charset="0"/>
              </a:rPr>
              <a:t>Организация проведения ГИА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F5DDF169-131D-1AA0-8F7D-38A453EB783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9848355" y="185380"/>
            <a:ext cx="38726" cy="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B9F25-9B92-A62C-7F17-3E226D2B2622}"/>
              </a:ext>
            </a:extLst>
          </p:cNvPr>
          <p:cNvSpPr txBox="1"/>
          <p:nvPr/>
        </p:nvSpPr>
        <p:spPr>
          <a:xfrm>
            <a:off x="1601670" y="789552"/>
            <a:ext cx="24842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50" i="1" dirty="0">
                <a:solidFill>
                  <a:srgbClr val="FF0000"/>
                </a:solidFill>
                <a:latin typeface="Arial" panose="020B0604020202020204" pitchFamily="34" charset="0"/>
              </a:rPr>
              <a:t>ГИА проводится в досрочный, основной и дополнительный периоды. В каждом из периодов проведения ГИА предусматриваются резервные сроки.</a:t>
            </a:r>
            <a:endParaRPr lang="ru-RU" sz="75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2EDC5-75D9-8668-9D3E-F256AB0FEF4A}"/>
              </a:ext>
            </a:extLst>
          </p:cNvPr>
          <p:cNvSpPr txBox="1"/>
          <p:nvPr/>
        </p:nvSpPr>
        <p:spPr>
          <a:xfrm>
            <a:off x="4802466" y="238196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ЭКЗАМЕНОВ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2C3B0E-0FDD-DB31-BEC4-16351C5F9182}"/>
              </a:ext>
            </a:extLst>
          </p:cNvPr>
          <p:cNvSpPr txBox="1"/>
          <p:nvPr/>
        </p:nvSpPr>
        <p:spPr>
          <a:xfrm>
            <a:off x="5652120" y="693211"/>
            <a:ext cx="3168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37661" algn="ctr">
              <a:spcAft>
                <a:spcPts val="750"/>
              </a:spcAft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по всем учебным предметам начинается в 10.00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местному времени.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DF013E-B77F-4302-AEAB-56FAB69EE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785" y="1307400"/>
            <a:ext cx="3858164" cy="3793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5364088" y="1375726"/>
            <a:ext cx="367240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Федерации, Федеральной службы по надзору в сфере образования и науки от 11.11.2024 № 788/2090 «Об утверждении единого расписания и продолжительности проведения основного государственного экзамена по каждому учебному предмету, требований к использованию средств обучения и воспитания при его проведении в 2025 году». Зарегистрирован 10.12.2024 № 80516: </a:t>
            </a:r>
            <a:r>
              <a:rPr lang="ru-RU" sz="1050" b="1" dirty="0">
                <a:solidFill>
                  <a:srgbClr val="3763C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788-2090.pdf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24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C05FD-A133-4225-A439-7D824B3CAD70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55526"/>
            <a:ext cx="7704856" cy="4062651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период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мая (среда) — иностранные языки (английский, испанский, немецкий, французский);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 мая (четверг) — иностранные языки (английский, испанский, немецкий, французский);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 мая (понедельник) — биология, информатика, обществознание, химия;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 мая (четверг) — география, история, физика, химия;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июня (вторник) — математика;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 июня (пятница) — география, информатика, обществознание;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июня (понедельник) — русский язык;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 июня (понедельник) — биология, информатика, литература, физика.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Резервные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 июня (четверг) — русский язык;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 июня (пятница) — по всем учебным предметам (кроме русского языка и математики);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 июня (суббота) — по всем учебным предметам (кроме русского языка и математики);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 июня (понедельник) — математика;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 июля (вторник) — по всем учебным предметам;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 июля (среда) — по всем учебным предметам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517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7574"/>
            <a:ext cx="8496944" cy="3942492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Математика, русский язык, литература – 3 часа 55 минут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(235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Физика, обществознание, история, химия – 3 часа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(180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Информатика, география, биология – 2 часа 30 минут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(150 минут)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Английский язык: - письменная часть – 2 часа (120 минут)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- говорение – 15 минут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13392"/>
            <a:ext cx="763284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экзаменов: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043608" y="51471"/>
            <a:ext cx="6624736" cy="1080120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800" b="1" cap="all" spc="-100" dirty="0">
                <a:solidFill>
                  <a:srgbClr val="00A6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ттестат об основном общем образовании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141427"/>
              </p:ext>
            </p:extLst>
          </p:nvPr>
        </p:nvGraphicFramePr>
        <p:xfrm>
          <a:off x="150349" y="848777"/>
          <a:ext cx="5328592" cy="3960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39630" y="1261289"/>
            <a:ext cx="35090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язык: 15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 (</a:t>
            </a:r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 менее 2 баллов из 8 получено за выполнение заданий по геометрии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16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язык: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5227" y="964557"/>
            <a:ext cx="2548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баллы: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150348" y="4007130"/>
            <a:ext cx="4349643" cy="919057"/>
          </a:xfrm>
          <a:prstGeom prst="wedgeRoundRectCallout">
            <a:avLst>
              <a:gd name="adj1" fmla="val -21327"/>
              <a:gd name="adj2" fmla="val -993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Перевод баллов в оценку: для каждого предмета – своя шкала перевода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1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323528" y="124650"/>
            <a:ext cx="8208911" cy="730786"/>
          </a:xfrm>
        </p:spPr>
        <p:txBody>
          <a:bodyPr>
            <a:noAutofit/>
          </a:bodyPr>
          <a:lstStyle/>
          <a:p>
            <a:r>
              <a:rPr lang="ru-RU" altLang="ru-RU" sz="2800" b="1" cap="all" spc="-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ОГЭ</a:t>
            </a:r>
            <a:r>
              <a:rPr lang="ru-RU" altLang="ru-RU" sz="2300" b="1" cap="all" spc="-1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продолжение обучения  в 10 классе</a:t>
            </a:r>
            <a:r>
              <a:rPr lang="ru-RU" altLang="ru-RU" sz="2300" b="1" cap="all" spc="-100" dirty="0">
                <a:solidFill>
                  <a:srgbClr val="00A6EB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199344"/>
              </p:ext>
            </p:extLst>
          </p:nvPr>
        </p:nvGraphicFramePr>
        <p:xfrm>
          <a:off x="107504" y="915566"/>
          <a:ext cx="8928992" cy="25831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14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Гуманитарный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Естественно-научный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143B8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2000" dirty="0">
                        <a:solidFill>
                          <a:srgbClr val="143B8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право,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язык,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язык, литература, обществознание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Инженерный профиль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математика, физика, </a:t>
                      </a:r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Информационно-технологический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математика, информатика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биология, математика,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право, география,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экономика,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1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7841"/>
            <a:ext cx="8928992" cy="3888432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чтение текста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пересказ прочитанного текста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монологическое высказывание на выбор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(описание фотографии, повествование на основе жизненного опыта, рассуждение по одной из сформулированных проблем)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диалог (беседа по теме предыдущего задания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11510"/>
            <a:ext cx="892899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итогового собеседования: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также могут оказать помощь выпускнику в подготовке к Государственной итоговой аттестации: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контроль успеваемости во взаимодействии с образовательной организацией;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систематической работы ученика с тренировочными экзаменационными заданиями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портал «Мои достижения», сборники заданий на печатной основе и т.д.);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поддержка уверенности учащегося в своих силах;</a:t>
            </a: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-177800" algn="just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формированию понимания у ученика ответственности за своё образование, а также бесперспективности шпаргалок и иных запрещённых к использованию на ГИА источников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405832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72441"/>
            <a:ext cx="8370794" cy="4919589"/>
          </a:xfrm>
        </p:spPr>
        <p:txBody>
          <a:bodyPr>
            <a:noAutofit/>
          </a:bodyPr>
          <a:lstStyle/>
          <a:p>
            <a:pPr algn="ctr"/>
            <a:endParaRPr lang="ru-RU" sz="6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179569"/>
              </p:ext>
            </p:extLst>
          </p:nvPr>
        </p:nvGraphicFramePr>
        <p:xfrm>
          <a:off x="467544" y="172441"/>
          <a:ext cx="7920879" cy="4971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923854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11385</TotalTime>
  <Words>782</Words>
  <Application>Microsoft Office PowerPoint</Application>
  <PresentationFormat>Экран (16:9)</PresentationFormat>
  <Paragraphs>145</Paragraphs>
  <Slides>19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ＭＳ Ｐゴシック</vt:lpstr>
      <vt:lpstr>Arial</vt:lpstr>
      <vt:lpstr>Calibri</vt:lpstr>
      <vt:lpstr>Calibri Light</vt:lpstr>
      <vt:lpstr>PT Serif</vt:lpstr>
      <vt:lpstr>Times New Roman</vt:lpstr>
      <vt:lpstr>Trebuchet MS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Сроки регистрации на участие в  ГИА</vt:lpstr>
      <vt:lpstr>ГИА-9</vt:lpstr>
      <vt:lpstr>Презентация PowerPoint</vt:lpstr>
      <vt:lpstr>Презентация PowerPoint</vt:lpstr>
      <vt:lpstr>Создание специализированных условий  для участников ГИА</vt:lpstr>
      <vt:lpstr>Презентация PowerPoint</vt:lpstr>
      <vt:lpstr>Презентация PowerPoint</vt:lpstr>
      <vt:lpstr>Презентация PowerPoint</vt:lpstr>
      <vt:lpstr>Аттестат об основном общем образовании</vt:lpstr>
      <vt:lpstr>ОГЭ и продолжение обучения  в 10 классе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Голомышева</cp:lastModifiedBy>
  <cp:revision>682</cp:revision>
  <cp:lastPrinted>2021-11-16T14:44:23Z</cp:lastPrinted>
  <dcterms:created xsi:type="dcterms:W3CDTF">2014-06-10T07:34:58Z</dcterms:created>
  <dcterms:modified xsi:type="dcterms:W3CDTF">2025-01-31T08:39:15Z</dcterms:modified>
</cp:coreProperties>
</file>